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5" r:id="rId6"/>
    <p:sldId id="264" r:id="rId7"/>
    <p:sldId id="261" r:id="rId8"/>
    <p:sldId id="262" r:id="rId9"/>
    <p:sldId id="263" r:id="rId10"/>
    <p:sldId id="268" r:id="rId11"/>
    <p:sldId id="269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2AB49-838D-48E9-9997-A8C99053E945}" type="datetimeFigureOut">
              <a:rPr lang="fr-FR" smtClean="0"/>
              <a:pPr/>
              <a:t>12/07/2017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0E48-5882-4DA8-9E90-4C3E91F3075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2AB49-838D-48E9-9997-A8C99053E945}" type="datetimeFigureOut">
              <a:rPr lang="fr-FR" smtClean="0"/>
              <a:pPr/>
              <a:t>12/07/2017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0E48-5882-4DA8-9E90-4C3E91F3075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2AB49-838D-48E9-9997-A8C99053E945}" type="datetimeFigureOut">
              <a:rPr lang="fr-FR" smtClean="0"/>
              <a:pPr/>
              <a:t>12/07/2017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0E48-5882-4DA8-9E90-4C3E91F3075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2AB49-838D-48E9-9997-A8C99053E945}" type="datetimeFigureOut">
              <a:rPr lang="fr-FR" smtClean="0"/>
              <a:pPr/>
              <a:t>12/07/2017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0E48-5882-4DA8-9E90-4C3E91F3075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2AB49-838D-48E9-9997-A8C99053E945}" type="datetimeFigureOut">
              <a:rPr lang="fr-FR" smtClean="0"/>
              <a:pPr/>
              <a:t>12/07/2017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0E48-5882-4DA8-9E90-4C3E91F3075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2AB49-838D-48E9-9997-A8C99053E945}" type="datetimeFigureOut">
              <a:rPr lang="fr-FR" smtClean="0"/>
              <a:pPr/>
              <a:t>12/07/2017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0E48-5882-4DA8-9E90-4C3E91F3075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2AB49-838D-48E9-9997-A8C99053E945}" type="datetimeFigureOut">
              <a:rPr lang="fr-FR" smtClean="0"/>
              <a:pPr/>
              <a:t>12/07/2017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0E48-5882-4DA8-9E90-4C3E91F3075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2AB49-838D-48E9-9997-A8C99053E945}" type="datetimeFigureOut">
              <a:rPr lang="fr-FR" smtClean="0"/>
              <a:pPr/>
              <a:t>12/07/2017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0E48-5882-4DA8-9E90-4C3E91F3075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2AB49-838D-48E9-9997-A8C99053E945}" type="datetimeFigureOut">
              <a:rPr lang="fr-FR" smtClean="0"/>
              <a:pPr/>
              <a:t>12/07/2017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0E48-5882-4DA8-9E90-4C3E91F3075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2AB49-838D-48E9-9997-A8C99053E945}" type="datetimeFigureOut">
              <a:rPr lang="fr-FR" smtClean="0"/>
              <a:pPr/>
              <a:t>12/07/2017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0E48-5882-4DA8-9E90-4C3E91F3075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2AB49-838D-48E9-9997-A8C99053E945}" type="datetimeFigureOut">
              <a:rPr lang="fr-FR" smtClean="0"/>
              <a:pPr/>
              <a:t>12/07/2017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0E48-5882-4DA8-9E90-4C3E91F3075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2AB49-838D-48E9-9997-A8C99053E945}" type="datetimeFigureOut">
              <a:rPr lang="fr-FR" smtClean="0"/>
              <a:pPr/>
              <a:t>12/07/2017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50E48-5882-4DA8-9E90-4C3E91F3075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pn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Présentation du proj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060848"/>
            <a:ext cx="3312368" cy="248107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/>
          <a:lstStyle/>
          <a:p>
            <a:r>
              <a:rPr lang="fr-FR" dirty="0" smtClean="0"/>
              <a:t>Championnat de France</a:t>
            </a:r>
            <a:br>
              <a:rPr lang="fr-FR" dirty="0" smtClean="0"/>
            </a:br>
            <a:r>
              <a:rPr lang="fr-FR" dirty="0" smtClean="0"/>
              <a:t>avril 2019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19672" y="1412776"/>
            <a:ext cx="6400800" cy="720080"/>
          </a:xfrm>
        </p:spPr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</a:rPr>
              <a:t>MONTB</a:t>
            </a:r>
            <a:r>
              <a:rPr lang="fr-FR" b="1" dirty="0" smtClean="0">
                <a:solidFill>
                  <a:srgbClr val="0070C0"/>
                </a:solidFill>
                <a:latin typeface="Calibri"/>
                <a:cs typeface="Calibri"/>
              </a:rPr>
              <a:t>É</a:t>
            </a:r>
            <a:r>
              <a:rPr lang="fr-FR" b="1" dirty="0" smtClean="0">
                <a:solidFill>
                  <a:srgbClr val="0070C0"/>
                </a:solidFill>
              </a:rPr>
              <a:t>LIARD (Doubs)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004048" y="5085184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PROJET</a:t>
            </a:r>
          </a:p>
          <a:p>
            <a:pPr algn="ctr"/>
            <a:r>
              <a:rPr lang="fr-FR" sz="2400" dirty="0" smtClean="0"/>
              <a:t>Comité Franche-Comté</a:t>
            </a:r>
            <a:endParaRPr lang="fr-FR" sz="2400" dirty="0"/>
          </a:p>
        </p:txBody>
      </p:sp>
      <p:sp>
        <p:nvSpPr>
          <p:cNvPr id="1026" name="AutoShape 2" descr="Résultat de recherche d'images pour &quot;Montbéliard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8" name="AutoShape 4" descr="Résultat de recherche d'images pour &quot;Montbéliard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0" name="AutoShape 6" descr="Résultat de recherche d'images pour &quot;montbeliard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" name="Image 8" descr="image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2060848"/>
            <a:ext cx="3115047" cy="2333278"/>
          </a:xfrm>
          <a:prstGeom prst="rect">
            <a:avLst/>
          </a:prstGeom>
        </p:spPr>
      </p:pic>
      <p:pic>
        <p:nvPicPr>
          <p:cNvPr id="10" name="Image 9" descr="Présentation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4709500"/>
            <a:ext cx="3240360" cy="21485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4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763688" y="0"/>
            <a:ext cx="5544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i="1" dirty="0" smtClean="0"/>
              <a:t>Un budget équilibré</a:t>
            </a:r>
            <a:endParaRPr lang="fr-FR" sz="4400" b="1" i="1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467541" y="836718"/>
          <a:ext cx="7776868" cy="5472602"/>
        </p:xfrm>
        <a:graphic>
          <a:graphicData uri="http://schemas.openxmlformats.org/drawingml/2006/table">
            <a:tbl>
              <a:tblPr/>
              <a:tblGrid>
                <a:gridCol w="3799279"/>
                <a:gridCol w="548633"/>
                <a:gridCol w="548633"/>
                <a:gridCol w="246886"/>
                <a:gridCol w="1536171"/>
                <a:gridCol w="548633"/>
                <a:gridCol w="548633"/>
              </a:tblGrid>
              <a:tr h="300411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Championnats de France 2019</a:t>
                      </a:r>
                    </a:p>
                  </a:txBody>
                  <a:tcPr marL="5373" marR="5373" marT="5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00411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budget prévisionnel</a:t>
                      </a:r>
                    </a:p>
                  </a:txBody>
                  <a:tcPr marL="5373" marR="5373" marT="5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80246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73" marR="5373" marT="5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73" marR="5373" marT="5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73" marR="5373" marT="5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73" marR="5373" marT="5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73" marR="5373" marT="5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73" marR="5373" marT="5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73" marR="5373" marT="5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57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DEPENSES</a:t>
                      </a:r>
                    </a:p>
                  </a:txBody>
                  <a:tcPr marL="5373" marR="5373" marT="53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73" marR="5373" marT="53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RECETTES</a:t>
                      </a:r>
                    </a:p>
                  </a:txBody>
                  <a:tcPr marL="5373" marR="5373" marT="53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579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AXONE</a:t>
                      </a:r>
                    </a:p>
                  </a:txBody>
                  <a:tcPr marL="5373" marR="5373" marT="53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29960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73" marR="5373" marT="53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INSCRIPTIONS</a:t>
                      </a:r>
                    </a:p>
                  </a:txBody>
                  <a:tcPr marL="5373" marR="5373" marT="53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46550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14579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Location de la salle + salon VIP</a:t>
                      </a:r>
                    </a:p>
                  </a:txBody>
                  <a:tcPr marL="5373" marR="5373" marT="53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10440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73" marR="5373" marT="53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Individuel</a:t>
                      </a:r>
                    </a:p>
                  </a:txBody>
                  <a:tcPr marL="5373" marR="5373" marT="53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33750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579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Mise à disposition de matériel (tables, chaises, sono, vidéo, affichage)</a:t>
                      </a:r>
                    </a:p>
                  </a:txBody>
                  <a:tcPr marL="5373" marR="5373" marT="53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14000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73" marR="5373" marT="53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Blitz</a:t>
                      </a:r>
                    </a:p>
                  </a:txBody>
                  <a:tcPr marL="5373" marR="5373" marT="53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12800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579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Contrôle, sécurité, accueil (régisseur, électricien)</a:t>
                      </a:r>
                    </a:p>
                  </a:txBody>
                  <a:tcPr marL="5373" marR="5373" marT="53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5520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73" marR="5373" marT="53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3" marR="5373" marT="53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579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3" marR="5373" marT="53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73" marR="5373" marT="53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3" marR="5373" marT="53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579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ARBITRAGE ET RAMASSAGE</a:t>
                      </a:r>
                    </a:p>
                  </a:txBody>
                  <a:tcPr marL="5373" marR="5373" marT="53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16350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73" marR="5373" marT="53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3" marR="5373" marT="53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579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Arbitres</a:t>
                      </a:r>
                    </a:p>
                  </a:txBody>
                  <a:tcPr marL="5373" marR="5373" marT="53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10000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73" marR="5373" marT="53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FFSc Phases 123</a:t>
                      </a:r>
                    </a:p>
                  </a:txBody>
                  <a:tcPr marL="5373" marR="5373" marT="53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8860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14579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Ramasseurs</a:t>
                      </a:r>
                    </a:p>
                  </a:txBody>
                  <a:tcPr marL="5373" marR="5373" marT="53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2850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73" marR="5373" marT="53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3" marR="5373" marT="53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579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Hebergement arbitres et invités</a:t>
                      </a:r>
                    </a:p>
                  </a:txBody>
                  <a:tcPr marL="5373" marR="5373" marT="53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3500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73" marR="5373" marT="53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3" marR="5373" marT="53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579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3" marR="5373" marT="53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73" marR="5373" marT="53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SUBVENTIONS</a:t>
                      </a:r>
                    </a:p>
                  </a:txBody>
                  <a:tcPr marL="5373" marR="5373" marT="53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8960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14579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CADEAUX TROPHEES</a:t>
                      </a:r>
                    </a:p>
                  </a:txBody>
                  <a:tcPr marL="5373" marR="5373" marT="53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15860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73" marR="5373" marT="53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Conseil départemental</a:t>
                      </a:r>
                    </a:p>
                  </a:txBody>
                  <a:tcPr marL="5373" marR="5373" marT="53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579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Cadeau de bienvenue</a:t>
                      </a:r>
                    </a:p>
                  </a:txBody>
                  <a:tcPr marL="5373" marR="5373" marT="53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8000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73" marR="5373" marT="53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Conseil régional</a:t>
                      </a:r>
                    </a:p>
                  </a:txBody>
                  <a:tcPr marL="5373" marR="5373" marT="53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579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Trophées</a:t>
                      </a:r>
                    </a:p>
                  </a:txBody>
                  <a:tcPr marL="5373" marR="5373" marT="53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1660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73" marR="5373" marT="53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PMA</a:t>
                      </a:r>
                    </a:p>
                  </a:txBody>
                  <a:tcPr marL="5373" marR="5373" marT="53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21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Lots blitz</a:t>
                      </a:r>
                    </a:p>
                  </a:txBody>
                  <a:tcPr marL="5373" marR="5373" marT="53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2175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73" marR="5373" marT="53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Ville de Montbéliard</a:t>
                      </a:r>
                    </a:p>
                  </a:txBody>
                  <a:tcPr marL="5373" marR="5373" marT="53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579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Lots individuel</a:t>
                      </a:r>
                    </a:p>
                  </a:txBody>
                  <a:tcPr marL="5373" marR="5373" marT="53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4025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73" marR="5373" marT="53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3" marR="5373" marT="53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579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3" marR="5373" marT="53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73" marR="5373" marT="53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3" marR="5373" marT="53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579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COMMUNICATION</a:t>
                      </a:r>
                    </a:p>
                  </a:txBody>
                  <a:tcPr marL="5373" marR="5373" marT="53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1500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73" marR="5373" marT="53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3" marR="5373" marT="53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579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3" marR="5373" marT="53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73" marR="5373" marT="53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3" marR="5373" marT="53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579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FRAIS DIVERS</a:t>
                      </a:r>
                    </a:p>
                  </a:txBody>
                  <a:tcPr marL="5373" marR="5373" marT="53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700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3" marR="5373" marT="53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16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Papeterie</a:t>
                      </a:r>
                    </a:p>
                  </a:txBody>
                  <a:tcPr marL="5373" marR="5373" marT="53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700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73" marR="5373" marT="53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3" marR="5373" marT="53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161"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DEPENSES</a:t>
                      </a:r>
                    </a:p>
                  </a:txBody>
                  <a:tcPr marL="5373" marR="5373" marT="53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64370</a:t>
                      </a:r>
                    </a:p>
                  </a:txBody>
                  <a:tcPr marL="5373" marR="5373" marT="53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RECETTES</a:t>
                      </a:r>
                    </a:p>
                  </a:txBody>
                  <a:tcPr marL="5373" marR="5373" marT="53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64370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283968" y="0"/>
            <a:ext cx="4860032" cy="26161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Un comité</a:t>
            </a:r>
          </a:p>
          <a:p>
            <a:pPr algn="ctr"/>
            <a:r>
              <a:rPr lang="fr-FR" sz="2000" dirty="0" smtClean="0"/>
              <a:t>qui a déjà fait ses preuves…</a:t>
            </a:r>
          </a:p>
          <a:p>
            <a:pPr algn="ctr"/>
            <a:r>
              <a:rPr lang="fr-FR" sz="2000" dirty="0" smtClean="0"/>
              <a:t>mais qui peut encore vous surprendre </a:t>
            </a:r>
          </a:p>
          <a:p>
            <a:pPr algn="ctr"/>
            <a:r>
              <a:rPr lang="fr-FR" sz="2000" dirty="0" smtClean="0"/>
              <a:t>pour le plus grand plaisir </a:t>
            </a:r>
          </a:p>
          <a:p>
            <a:pPr algn="ctr"/>
            <a:r>
              <a:rPr lang="fr-FR" sz="2000" dirty="0" smtClean="0"/>
              <a:t>des joueurs</a:t>
            </a:r>
          </a:p>
          <a:p>
            <a:pPr algn="ctr"/>
            <a:r>
              <a:rPr lang="fr-FR" sz="2000" dirty="0" smtClean="0"/>
              <a:t>des arbitres</a:t>
            </a:r>
          </a:p>
          <a:p>
            <a:pPr algn="ctr"/>
            <a:r>
              <a:rPr lang="fr-FR" sz="2000" dirty="0" smtClean="0"/>
              <a:t>des ramasseurs</a:t>
            </a:r>
          </a:p>
          <a:p>
            <a:pPr algn="ctr"/>
            <a:r>
              <a:rPr lang="fr-FR" sz="2000" dirty="0" smtClean="0"/>
              <a:t>et des accompagnateurs</a:t>
            </a:r>
            <a:endParaRPr lang="fr-FR" sz="2000" dirty="0"/>
          </a:p>
        </p:txBody>
      </p:sp>
      <p:sp>
        <p:nvSpPr>
          <p:cNvPr id="3" name="ZoneTexte 2"/>
          <p:cNvSpPr txBox="1"/>
          <p:nvPr/>
        </p:nvSpPr>
        <p:spPr>
          <a:xfrm>
            <a:off x="971600" y="116632"/>
            <a:ext cx="244827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Besançon 2008</a:t>
            </a:r>
          </a:p>
          <a:p>
            <a:r>
              <a:rPr lang="fr-FR" sz="2400" dirty="0" smtClean="0"/>
              <a:t>CDF Individuel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4788024" y="4293096"/>
            <a:ext cx="309634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Valdoie 2016</a:t>
            </a:r>
          </a:p>
          <a:p>
            <a:r>
              <a:rPr lang="fr-FR" sz="2400" dirty="0" smtClean="0"/>
              <a:t>CDF Jeunes et scolaires</a:t>
            </a:r>
            <a:endParaRPr lang="fr-FR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395536" y="2780928"/>
            <a:ext cx="273630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Voujeaucourt 2012</a:t>
            </a:r>
          </a:p>
          <a:p>
            <a:r>
              <a:rPr lang="fr-FR" sz="2400" dirty="0" smtClean="0"/>
              <a:t>Finale Interclubs</a:t>
            </a:r>
            <a:endParaRPr lang="fr-FR" sz="2400" dirty="0"/>
          </a:p>
        </p:txBody>
      </p:sp>
      <p:pic>
        <p:nvPicPr>
          <p:cNvPr id="1028" name="Picture 4" descr="https://image.jimcdn.com/app/cms/image/transf/dimension=150x150:mode=crop:format=jpg/path/s60eb358ec8ae92f9/image/ifc503ea814a6f111/version/1340662878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573016"/>
            <a:ext cx="1428750" cy="1428750"/>
          </a:xfrm>
          <a:prstGeom prst="rect">
            <a:avLst/>
          </a:prstGeom>
          <a:noFill/>
        </p:spPr>
      </p:pic>
      <p:pic>
        <p:nvPicPr>
          <p:cNvPr id="1030" name="Picture 6" descr="https://image.jimcdn.com/app/cms/image/transf/dimension=150x150:mode=crop:format=jpg/path/s60eb358ec8ae92f9/image/ifab0197360bf7527/version/1340665414/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789040"/>
            <a:ext cx="1656184" cy="1656184"/>
          </a:xfrm>
          <a:prstGeom prst="rect">
            <a:avLst/>
          </a:prstGeom>
          <a:noFill/>
        </p:spPr>
      </p:pic>
      <p:pic>
        <p:nvPicPr>
          <p:cNvPr id="1032" name="Picture 8" descr="https://image.jimcdn.com/app/cms/image/transf/dimension=150x150:mode=crop:format=jpg/path/s60eb358ec8ae92f9/image/ib7bdbfc36b926a71/version/1340665770/im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5157192"/>
            <a:ext cx="1700808" cy="1700808"/>
          </a:xfrm>
          <a:prstGeom prst="rect">
            <a:avLst/>
          </a:prstGeom>
          <a:noFill/>
        </p:spPr>
      </p:pic>
      <p:pic>
        <p:nvPicPr>
          <p:cNvPr id="1034" name="Picture 10" descr="https://image.jimcdn.com/app/cms/image/transf/dimension=105x1024:format=jpg/path/s2ec3ccac0cfd4c45/image/i57ffa697acd03ae3/version/1462340060/ima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6254" y="5073198"/>
            <a:ext cx="1257746" cy="1784802"/>
          </a:xfrm>
          <a:prstGeom prst="rect">
            <a:avLst/>
          </a:prstGeom>
          <a:noFill/>
        </p:spPr>
      </p:pic>
      <p:pic>
        <p:nvPicPr>
          <p:cNvPr id="11" name="Picture 17"/>
          <p:cNvPicPr>
            <a:picLocks noChangeAspect="1" noChangeArrowheads="1"/>
          </p:cNvPicPr>
          <p:nvPr/>
        </p:nvPicPr>
        <p:blipFill>
          <a:blip r:embed="rId6" cstate="print"/>
          <a:srcRect l="28653" t="18920" r="23046" b="14131"/>
          <a:stretch>
            <a:fillRect/>
          </a:stretch>
        </p:blipFill>
        <p:spPr bwMode="auto">
          <a:xfrm>
            <a:off x="7112122" y="2924944"/>
            <a:ext cx="203187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https://image.jimcdn.com/app/cms/image/transf/dimension=150x150:mode=crop:format=jpg/path/s60eb358ec8ae92f9/image/ib0d550cb2da68aad/version/1340665196/imag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052736"/>
            <a:ext cx="1656184" cy="1656184"/>
          </a:xfrm>
          <a:prstGeom prst="rect">
            <a:avLst/>
          </a:prstGeom>
          <a:noFill/>
        </p:spPr>
      </p:pic>
      <p:pic>
        <p:nvPicPr>
          <p:cNvPr id="1036" name="Picture 12" descr="https://image.jimcdn.com/app/cms/image/transf/dimension=150x150:mode=crop:format=jpg/path/s60eb358ec8ae92f9/image/i227f57393f947bc4/version/1343197954/imag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95736" y="1124744"/>
            <a:ext cx="1428750" cy="1428750"/>
          </a:xfrm>
          <a:prstGeom prst="rect">
            <a:avLst/>
          </a:prstGeom>
          <a:noFill/>
        </p:spPr>
      </p:pic>
      <p:pic>
        <p:nvPicPr>
          <p:cNvPr id="1038" name="Picture 14" descr="https://image.jimcdn.com/app/cms/image/transf/dimension=150x150:mode=crop:format=jpg/path/s60eb358ec8ae92f9/image/i26fc564836ff287c/version/1340665414/imag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552" y="5489848"/>
            <a:ext cx="1368152" cy="1368152"/>
          </a:xfrm>
          <a:prstGeom prst="rect">
            <a:avLst/>
          </a:prstGeom>
          <a:noFill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35896" y="1916832"/>
            <a:ext cx="1565721" cy="1556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 descr="Franche-Comté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36096" y="2924944"/>
            <a:ext cx="1368152" cy="1368152"/>
          </a:xfrm>
          <a:prstGeom prst="rect">
            <a:avLst/>
          </a:prstGeom>
          <a:noFill/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83968" y="5229200"/>
            <a:ext cx="341431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rte_region_.jpg"/>
          <p:cNvPicPr>
            <a:picLocks noChangeAspect="1"/>
          </p:cNvPicPr>
          <p:nvPr/>
        </p:nvPicPr>
        <p:blipFill>
          <a:blip r:embed="rId2" cstate="print"/>
          <a:srcRect l="26375" t="13633" r="27163" b="9437"/>
          <a:stretch>
            <a:fillRect/>
          </a:stretch>
        </p:blipFill>
        <p:spPr>
          <a:xfrm>
            <a:off x="0" y="748305"/>
            <a:ext cx="6554036" cy="610969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644008" y="2420888"/>
            <a:ext cx="194421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AEROPORT 50 min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2267744" y="3068960"/>
            <a:ext cx="201622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GARE TGV 15 min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2483768" y="4365104"/>
            <a:ext cx="18002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Autoroute A36</a:t>
            </a: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827584" y="0"/>
            <a:ext cx="7560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i="1" dirty="0">
                <a:latin typeface="Calibri"/>
                <a:cs typeface="Calibri"/>
              </a:rPr>
              <a:t>À</a:t>
            </a:r>
            <a:r>
              <a:rPr lang="fr-FR" sz="4400" b="1" i="1" dirty="0" smtClean="0"/>
              <a:t> la croisée des chemins…</a:t>
            </a:r>
            <a:endParaRPr lang="fr-FR" sz="4400" b="1" i="1" dirty="0"/>
          </a:p>
        </p:txBody>
      </p:sp>
      <p:sp>
        <p:nvSpPr>
          <p:cNvPr id="8" name="Rectangle 7"/>
          <p:cNvSpPr/>
          <p:nvPr/>
        </p:nvSpPr>
        <p:spPr>
          <a:xfrm rot="1684685">
            <a:off x="6524744" y="3504679"/>
            <a:ext cx="2555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Lyon/Montbéliard : 2h25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 rot="1705798">
            <a:off x="6397482" y="5220050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Marseille/Montbéliard : 4h15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 rot="1608020">
            <a:off x="6462211" y="1969116"/>
            <a:ext cx="2555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Paris/Montbéliard : 2h15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2411760" y="3501008"/>
            <a:ext cx="165618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MONTBELIARD</a:t>
            </a:r>
            <a:endParaRPr lang="fr-FR" dirty="0"/>
          </a:p>
        </p:txBody>
      </p:sp>
      <p:sp>
        <p:nvSpPr>
          <p:cNvPr id="12" name="Ellipse 11"/>
          <p:cNvSpPr/>
          <p:nvPr/>
        </p:nvSpPr>
        <p:spPr>
          <a:xfrm>
            <a:off x="4067944" y="3501008"/>
            <a:ext cx="216024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75656" y="0"/>
            <a:ext cx="6048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i="1" dirty="0" smtClean="0"/>
              <a:t>Lieu des Championnats</a:t>
            </a:r>
            <a:endParaRPr lang="fr-FR" sz="4400" b="1" i="1" dirty="0"/>
          </a:p>
        </p:txBody>
      </p:sp>
      <p:sp>
        <p:nvSpPr>
          <p:cNvPr id="3" name="ZoneTexte 2"/>
          <p:cNvSpPr txBox="1"/>
          <p:nvPr/>
        </p:nvSpPr>
        <p:spPr>
          <a:xfrm>
            <a:off x="467544" y="836712"/>
            <a:ext cx="8064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B050"/>
                </a:solidFill>
              </a:rPr>
              <a:t>L’AXONE</a:t>
            </a:r>
            <a:r>
              <a:rPr lang="fr-FR" sz="2400" dirty="0" smtClean="0"/>
              <a:t>, la salle des grands événements : concerts de variétés françaises et internationales, compétitions sportives de prestige, humour et shows à grand spectacle... </a:t>
            </a:r>
          </a:p>
          <a:p>
            <a:pPr algn="just"/>
            <a:endParaRPr lang="fr-FR" dirty="0"/>
          </a:p>
        </p:txBody>
      </p:sp>
      <p:pic>
        <p:nvPicPr>
          <p:cNvPr id="16386" name="Picture 2" descr="https://www.axone-montbeliard.fr/sites/axone7.ap2s.fr/files/articles/ax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04864"/>
            <a:ext cx="7620000" cy="429577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276872"/>
            <a:ext cx="39147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www.axone-montbeliard.fr/sites/axone7.ap2s.fr/files/articles/LV%20MONTBE%20MONTGOLFIERES019.jpg"/>
          <p:cNvPicPr>
            <a:picLocks noChangeAspect="1" noChangeArrowheads="1"/>
          </p:cNvPicPr>
          <p:nvPr/>
        </p:nvPicPr>
        <p:blipFill>
          <a:blip r:embed="rId2" cstate="print"/>
          <a:srcRect t="13860"/>
          <a:stretch>
            <a:fillRect/>
          </a:stretch>
        </p:blipFill>
        <p:spPr bwMode="auto">
          <a:xfrm>
            <a:off x="971600" y="1772816"/>
            <a:ext cx="7105650" cy="4922912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251520" y="188640"/>
            <a:ext cx="84249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i="1" dirty="0" smtClean="0"/>
              <a:t>Une structure d’accueil </a:t>
            </a:r>
          </a:p>
          <a:p>
            <a:pPr algn="ctr"/>
            <a:r>
              <a:rPr lang="fr-FR" sz="4400" b="1" i="1" dirty="0" smtClean="0"/>
              <a:t>accessible à tous</a:t>
            </a:r>
            <a:endParaRPr lang="fr-FR" sz="4400" b="1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6588224" y="5589240"/>
            <a:ext cx="1008112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Parking</a:t>
            </a:r>
          </a:p>
          <a:p>
            <a:r>
              <a:rPr lang="fr-FR" b="1" dirty="0" smtClean="0"/>
              <a:t>gratuit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1907704" y="5301208"/>
            <a:ext cx="1368152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Arrêt de bus</a:t>
            </a:r>
            <a:endParaRPr lang="fr-FR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Axone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5149087" y="0"/>
            <a:ext cx="3994912" cy="285293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27584" y="836712"/>
            <a:ext cx="4320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solidFill>
                  <a:srgbClr val="0070C0"/>
                </a:solidFill>
              </a:rPr>
              <a:t>Salle de 2500m</a:t>
            </a:r>
            <a:r>
              <a:rPr lang="fr-FR" sz="4400" b="1" baseline="30000" dirty="0" smtClean="0">
                <a:solidFill>
                  <a:srgbClr val="0070C0"/>
                </a:solidFill>
              </a:rPr>
              <a:t>2</a:t>
            </a:r>
            <a:endParaRPr lang="fr-FR" sz="4400" b="1" baseline="30000" dirty="0">
              <a:solidFill>
                <a:srgbClr val="0070C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516216" y="2996952"/>
            <a:ext cx="22322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sz="2400" b="1" dirty="0" smtClean="0"/>
              <a:t> WIFI</a:t>
            </a:r>
          </a:p>
          <a:p>
            <a:pPr>
              <a:buFontTx/>
              <a:buChar char="-"/>
            </a:pPr>
            <a:endParaRPr lang="fr-FR" sz="2400" b="1" dirty="0" smtClean="0"/>
          </a:p>
          <a:p>
            <a:pPr>
              <a:buFontTx/>
              <a:buChar char="-"/>
            </a:pPr>
            <a:r>
              <a:rPr lang="fr-FR" sz="2400" b="1" dirty="0" smtClean="0"/>
              <a:t> Ecran géant</a:t>
            </a:r>
          </a:p>
          <a:p>
            <a:pPr>
              <a:buFontTx/>
              <a:buChar char="-"/>
            </a:pPr>
            <a:endParaRPr lang="fr-FR" sz="2400" b="1" dirty="0" smtClean="0"/>
          </a:p>
          <a:p>
            <a:pPr>
              <a:buFontTx/>
              <a:buChar char="-"/>
            </a:pPr>
            <a:r>
              <a:rPr lang="fr-FR" sz="2400" b="1" dirty="0" smtClean="0"/>
              <a:t> Régisseur</a:t>
            </a:r>
          </a:p>
          <a:p>
            <a:pPr>
              <a:buFontTx/>
              <a:buChar char="-"/>
            </a:pPr>
            <a:endParaRPr lang="fr-FR" sz="2400" b="1" dirty="0" smtClean="0"/>
          </a:p>
          <a:p>
            <a:pPr>
              <a:buFontTx/>
              <a:buChar char="-"/>
            </a:pPr>
            <a:r>
              <a:rPr lang="fr-FR" sz="2400" b="1" dirty="0" smtClean="0"/>
              <a:t> Electricien</a:t>
            </a:r>
          </a:p>
          <a:p>
            <a:pPr>
              <a:buFontTx/>
              <a:buChar char="-"/>
            </a:pPr>
            <a:endParaRPr lang="fr-FR" sz="2400" b="1" dirty="0" smtClean="0"/>
          </a:p>
          <a:p>
            <a:pPr>
              <a:buFontTx/>
              <a:buChar char="-"/>
            </a:pPr>
            <a:endParaRPr lang="fr-FR" sz="2400" b="1" dirty="0"/>
          </a:p>
        </p:txBody>
      </p:sp>
      <p:pic>
        <p:nvPicPr>
          <p:cNvPr id="6" name="Image 5" descr="Axone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2276872"/>
            <a:ext cx="5931570" cy="444684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141277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Hall d’accueil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95536" y="278092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Bureaux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228184" y="62068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Espaces de stockage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724128" y="1772816"/>
            <a:ext cx="273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Coursives </a:t>
            </a:r>
            <a:r>
              <a:rPr lang="fr-FR" dirty="0" smtClean="0"/>
              <a:t>utilisables pour</a:t>
            </a:r>
          </a:p>
          <a:p>
            <a:pPr>
              <a:buFontTx/>
              <a:buChar char="-"/>
            </a:pPr>
            <a:r>
              <a:rPr lang="fr-FR" dirty="0" smtClean="0"/>
              <a:t> Accueil du public</a:t>
            </a:r>
          </a:p>
          <a:p>
            <a:pPr>
              <a:buFontTx/>
              <a:buChar char="-"/>
            </a:pPr>
            <a:r>
              <a:rPr lang="fr-FR" dirty="0" smtClean="0"/>
              <a:t> Animation scrabble</a:t>
            </a:r>
          </a:p>
          <a:p>
            <a:r>
              <a:rPr lang="fr-FR" dirty="0" smtClean="0"/>
              <a:t>-  Présentation de produits régionaux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07504" y="450912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Espace restauration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10" name="Image 9" descr="Salon VI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5157192"/>
            <a:ext cx="2771800" cy="1935599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6372200" y="5934670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Salle VIP </a:t>
            </a:r>
          </a:p>
          <a:p>
            <a:pPr algn="ctr"/>
            <a:r>
              <a:rPr lang="fr-FR" dirty="0" smtClean="0"/>
              <a:t>pour la proclamation des résultats</a:t>
            </a:r>
            <a:endParaRPr lang="fr-FR" dirty="0"/>
          </a:p>
        </p:txBody>
      </p:sp>
      <p:pic>
        <p:nvPicPr>
          <p:cNvPr id="14" name="Image 13" descr="Axone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3501008"/>
            <a:ext cx="3275856" cy="2182539"/>
          </a:xfrm>
          <a:prstGeom prst="rect">
            <a:avLst/>
          </a:prstGeom>
        </p:spPr>
      </p:pic>
      <p:pic>
        <p:nvPicPr>
          <p:cNvPr id="15" name="Image 14" descr="Axone 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0"/>
            <a:ext cx="2846437" cy="4269656"/>
          </a:xfrm>
          <a:prstGeom prst="rect">
            <a:avLst/>
          </a:prstGeom>
        </p:spPr>
      </p:pic>
      <p:pic>
        <p:nvPicPr>
          <p:cNvPr id="16" name="Image 15" descr="Axone 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4936604"/>
            <a:ext cx="2561861" cy="192139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6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000"/>
                            </p:stCondLst>
                            <p:childTnLst>
                              <p:par>
                                <p:cTn id="7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15616" y="0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i="1" dirty="0" smtClean="0"/>
              <a:t>Hébergement</a:t>
            </a:r>
            <a:endParaRPr lang="fr-FR" sz="4400" b="1" i="1" dirty="0"/>
          </a:p>
        </p:txBody>
      </p:sp>
      <p:sp>
        <p:nvSpPr>
          <p:cNvPr id="3" name="ZoneTexte 2"/>
          <p:cNvSpPr txBox="1"/>
          <p:nvPr/>
        </p:nvSpPr>
        <p:spPr>
          <a:xfrm>
            <a:off x="251520" y="5949280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Hôtels</a:t>
            </a:r>
            <a:r>
              <a:rPr lang="fr-FR" dirty="0" smtClean="0"/>
              <a:t> : 720 chambres, 7 hôtels 3*, 5 hôtels 2*, 1 hôtel 1*, 1 hôtel en cours de classement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508104" y="6488668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Gîtes</a:t>
            </a:r>
            <a:r>
              <a:rPr lang="fr-FR" dirty="0" smtClean="0"/>
              <a:t> : 100 couchages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95536" y="6488668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Chambres d’hôtes</a:t>
            </a:r>
            <a:r>
              <a:rPr lang="fr-FR" dirty="0" smtClean="0"/>
              <a:t> : 20 chambres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78" y="908720"/>
            <a:ext cx="9098422" cy="48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6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6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764704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 smtClean="0"/>
              <a:t>Labellisé « </a:t>
            </a:r>
            <a:r>
              <a:rPr lang="fr-FR" sz="2000" b="1" dirty="0" smtClean="0"/>
              <a:t>Villes et Pays d’Art et d’Histoire </a:t>
            </a:r>
            <a:r>
              <a:rPr lang="fr-FR" dirty="0" smtClean="0"/>
              <a:t>», le Pays de Montbéliard ne regorge pas seulement d’idées de visites et de découvertes culturelles. Activités ludiques et événements sportifs, fêtes et festivals, concerts et expositions y rythment l’année.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95536" y="2204864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 smtClean="0"/>
              <a:t>Montbéliard, une </a:t>
            </a:r>
            <a:r>
              <a:rPr lang="fr-FR" sz="2800" b="1" i="1" dirty="0" smtClean="0"/>
              <a:t>cité princière</a:t>
            </a:r>
            <a:endParaRPr lang="fr-FR" sz="2800" b="1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3995936" y="3789040"/>
            <a:ext cx="4824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 smtClean="0"/>
              <a:t>Esprit d’entreprendre, dans le berceau </a:t>
            </a:r>
            <a:r>
              <a:rPr lang="fr-FR" sz="2800" b="1" i="1" dirty="0" smtClean="0"/>
              <a:t>de Peugeot </a:t>
            </a:r>
            <a:r>
              <a:rPr lang="fr-FR" sz="2800" i="1" dirty="0" smtClean="0"/>
              <a:t>et </a:t>
            </a:r>
            <a:r>
              <a:rPr lang="fr-FR" sz="2800" b="1" i="1" dirty="0" smtClean="0"/>
              <a:t>Japy</a:t>
            </a:r>
            <a:endParaRPr lang="fr-FR" sz="2800" b="1" i="1" dirty="0"/>
          </a:p>
        </p:txBody>
      </p:sp>
      <p:sp>
        <p:nvSpPr>
          <p:cNvPr id="2050" name="AutoShape 2" descr="Résultat de recherche d'images pour &quot;musée peugeo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Image 6" descr="chatea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772816"/>
            <a:ext cx="1905000" cy="1800225"/>
          </a:xfrm>
          <a:prstGeom prst="rect">
            <a:avLst/>
          </a:prstGeom>
        </p:spPr>
      </p:pic>
      <p:pic>
        <p:nvPicPr>
          <p:cNvPr id="8" name="Image 7" descr="accueil_musee_S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356992"/>
            <a:ext cx="3678691" cy="2450008"/>
          </a:xfrm>
          <a:prstGeom prst="rect">
            <a:avLst/>
          </a:prstGeom>
        </p:spPr>
      </p:pic>
      <p:pic>
        <p:nvPicPr>
          <p:cNvPr id="9" name="Image 8" descr="criste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4869160"/>
            <a:ext cx="2647950" cy="173355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123728" y="0"/>
            <a:ext cx="4320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i="1" dirty="0" smtClean="0"/>
              <a:t>Découvrir</a:t>
            </a:r>
            <a:endParaRPr lang="fr-FR" sz="4400" b="1" i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1760" y="0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i="1" dirty="0" smtClean="0">
                <a:solidFill>
                  <a:srgbClr val="00B050"/>
                </a:solidFill>
              </a:rPr>
              <a:t>Le vert des jardins, des prairies, des forêts. </a:t>
            </a:r>
          </a:p>
          <a:p>
            <a:r>
              <a:rPr lang="fr-FR" sz="2400" i="1" dirty="0" smtClean="0">
                <a:solidFill>
                  <a:srgbClr val="0070C0"/>
                </a:solidFill>
              </a:rPr>
              <a:t>Le bleu des rivières, du canal, des plans d’eau. </a:t>
            </a:r>
            <a:endParaRPr lang="fr-FR" sz="2400" i="1" dirty="0">
              <a:solidFill>
                <a:srgbClr val="0070C0"/>
              </a:solidFill>
            </a:endParaRPr>
          </a:p>
        </p:txBody>
      </p:sp>
      <p:sp>
        <p:nvSpPr>
          <p:cNvPr id="19458" name="AutoShape 2" descr="Résultat de recherche d'images pour &quot;parc pré la rose montbeliard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" name="Image 8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1749555" cy="1368152"/>
          </a:xfrm>
          <a:prstGeom prst="rect">
            <a:avLst/>
          </a:prstGeom>
        </p:spPr>
      </p:pic>
      <p:pic>
        <p:nvPicPr>
          <p:cNvPr id="10" name="Image 9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908720"/>
            <a:ext cx="4158208" cy="2769367"/>
          </a:xfrm>
          <a:prstGeom prst="rect">
            <a:avLst/>
          </a:prstGeom>
        </p:spPr>
      </p:pic>
      <p:pic>
        <p:nvPicPr>
          <p:cNvPr id="11" name="Image 10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1700808"/>
            <a:ext cx="3121152" cy="2066544"/>
          </a:xfrm>
          <a:prstGeom prst="rect">
            <a:avLst/>
          </a:prstGeom>
        </p:spPr>
      </p:pic>
      <p:pic>
        <p:nvPicPr>
          <p:cNvPr id="12" name="Image 11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0232" y="4077072"/>
            <a:ext cx="1847850" cy="2466975"/>
          </a:xfrm>
          <a:prstGeom prst="rect">
            <a:avLst/>
          </a:prstGeom>
        </p:spPr>
      </p:pic>
      <p:pic>
        <p:nvPicPr>
          <p:cNvPr id="13" name="Image 12" descr="4.jpg"/>
          <p:cNvPicPr>
            <a:picLocks noChangeAspect="1"/>
          </p:cNvPicPr>
          <p:nvPr/>
        </p:nvPicPr>
        <p:blipFill>
          <a:blip r:embed="rId6" cstate="print"/>
          <a:srcRect l="5457" t="10282" r="6918" b="19516"/>
          <a:stretch>
            <a:fillRect/>
          </a:stretch>
        </p:blipFill>
        <p:spPr>
          <a:xfrm>
            <a:off x="395536" y="3861048"/>
            <a:ext cx="5472608" cy="299695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385</Words>
  <Application>Microsoft Office PowerPoint</Application>
  <PresentationFormat>Affichage à l'écran (4:3)</PresentationFormat>
  <Paragraphs>194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Championnat de France avril 2019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Championnat de France avril 2019</dc:title>
  <dc:creator>COMITE R COMITE R</dc:creator>
  <cp:lastModifiedBy>COMITE R COMITE R</cp:lastModifiedBy>
  <cp:revision>62</cp:revision>
  <dcterms:created xsi:type="dcterms:W3CDTF">2017-06-07T06:56:54Z</dcterms:created>
  <dcterms:modified xsi:type="dcterms:W3CDTF">2017-07-12T14:54:10Z</dcterms:modified>
</cp:coreProperties>
</file>